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4" r:id="rId7"/>
    <p:sldId id="259" r:id="rId8"/>
    <p:sldId id="261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152B33-B6D3-4579-9E65-F21849E10CB8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E45BDD1-8E42-4DE1-A974-86F245FDF0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A30175-2851-4C7D-91F7-59D4C0095CD0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83F2-6A9F-417D-BB06-00366F58F405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31D6-C7B6-4500-95E2-81C90BF6BB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5865-AEB2-47FC-B160-EF1CF5F44AE7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8207-9E71-426B-8FE7-65CE739762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4840-5CA1-4A1E-A50F-9B0007EC3D7C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FC28-43EF-4CF3-9BAE-8B56B13AE9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01BF-8299-4ECE-9CEA-F7F230A9A6BF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BC3F-B840-453B-A122-AD2A624BBC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8AF0-386E-45D4-B220-2E005F988414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86CF-5D60-4D5C-90A9-4E15513387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6069-8D40-49EE-BD70-5AE72A248737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C939-7023-4AB4-9A3F-EA171A0EBB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CFF1-0457-46CA-BF87-58EBBC85BC67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0F35-3EC1-4E0E-B636-A964A80978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9D2C-786F-4144-9D85-00C4BFB2AF20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97A3-5D21-4097-BF56-A6F7229304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F49E-3DDA-46C3-A5F0-D46BDB135392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2CC4-9008-4242-B6FA-994DA84D83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C26A-58F7-460D-947F-62A68660C59E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3006-7BC5-48F7-A942-964B666ACA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9467-81F9-48DB-B52C-E34E0F02206F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33DF-C866-4970-A0D6-D9B0182327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499B22-1AF8-4C30-B44A-64ECB360CC94}" type="datetimeFigureOut">
              <a:rPr lang="zh-CN" altLang="en-US"/>
              <a:pPr>
                <a:defRPr/>
              </a:pPr>
              <a:t>2012-5-24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9390EF-BBF4-488F-90E1-9BE0292765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t3.baidu.com/it/u=1789114465,1373250511&amp;fm=0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38" y="714375"/>
            <a:ext cx="7816850" cy="343535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800" smtClean="0"/>
              <a:t>心肺复苏术</a:t>
            </a:r>
            <a:r>
              <a:rPr lang="en-US" altLang="zh-CN" sz="4800" smtClean="0"/>
              <a:t/>
            </a:r>
            <a:br>
              <a:rPr lang="en-US" altLang="zh-CN" sz="4800" smtClean="0"/>
            </a:br>
            <a:r>
              <a:rPr lang="en-US" altLang="zh-CN" sz="4800" smtClean="0"/>
              <a:t/>
            </a:r>
            <a:br>
              <a:rPr lang="en-US" altLang="zh-CN" sz="4800" smtClean="0"/>
            </a:br>
            <a:r>
              <a:rPr lang="en-US" altLang="zh-CN" sz="3600" smtClean="0"/>
              <a:t/>
            </a:r>
            <a:br>
              <a:rPr lang="en-US" altLang="zh-CN" sz="3600" smtClean="0"/>
            </a:br>
            <a:endParaRPr lang="zh-CN" altLang="en-US" sz="2600" smtClean="0"/>
          </a:p>
        </p:txBody>
      </p:sp>
      <p:pic>
        <p:nvPicPr>
          <p:cNvPr id="14339" name="Picture 8" descr="http://t3.baidu.com/it/u=3971580736,190273369&amp;fm=52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3214688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pica.nipic.com/2007-10-14/2007101421575865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心肺复苏术的介绍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3000" smtClean="0"/>
              <a:t>心肺复苏术</a:t>
            </a:r>
            <a:r>
              <a:rPr lang="en-US" altLang="zh-CN" sz="3000" smtClean="0"/>
              <a:t>(cardio-pulmonary resuscitation,CPR)</a:t>
            </a:r>
            <a:r>
              <a:rPr lang="zh-CN" altLang="en-US" sz="3000" smtClean="0"/>
              <a:t>是指胸外按压与口对口人工呼吸合并使用</a:t>
            </a:r>
            <a:r>
              <a:rPr lang="en-US" altLang="zh-CN" sz="3000" smtClean="0"/>
              <a:t>,</a:t>
            </a:r>
            <a:r>
              <a:rPr lang="zh-CN" altLang="en-US" sz="3000" smtClean="0"/>
              <a:t>以维持心脏跳动和呼吸功能的方法。 　　</a:t>
            </a:r>
          </a:p>
          <a:p>
            <a:pPr eaLnBrk="1" hangingPunct="1"/>
            <a:r>
              <a:rPr lang="zh-CN" altLang="en-US" sz="3000" smtClean="0"/>
              <a:t>现场心肺复苏术意指在患者发生心跳骤停的现场</a:t>
            </a:r>
            <a:r>
              <a:rPr lang="en-US" altLang="zh-CN" sz="3000" smtClean="0"/>
              <a:t>,</a:t>
            </a:r>
            <a:r>
              <a:rPr lang="zh-CN" altLang="en-US" sz="3000" smtClean="0"/>
              <a:t>如家中、办公室、工厂、商场、饭店、旅行中等场所</a:t>
            </a:r>
            <a:r>
              <a:rPr lang="en-US" altLang="zh-CN" sz="3000" smtClean="0"/>
              <a:t>,</a:t>
            </a:r>
            <a:r>
              <a:rPr lang="zh-CN" altLang="en-US" sz="3000" smtClean="0"/>
              <a:t>首先由最初目击者为心跳骤停患者施行的心肺复苏术。</a:t>
            </a:r>
          </a:p>
          <a:p>
            <a:pPr eaLnBrk="1" hangingPunct="1"/>
            <a:r>
              <a:rPr lang="zh-CN" altLang="en-US" sz="3000" smtClean="0"/>
              <a:t>导致呼吸心跳骤停的常见原因有</a:t>
            </a:r>
            <a:r>
              <a:rPr lang="en-US" altLang="zh-CN" sz="3000" smtClean="0"/>
              <a:t>:</a:t>
            </a:r>
            <a:r>
              <a:rPr lang="zh-CN" altLang="en-US" sz="3000" smtClean="0"/>
              <a:t>冠心病突发、溺水、触电、各类中毒、车祸、窒息等。</a:t>
            </a:r>
          </a:p>
          <a:p>
            <a:pPr eaLnBrk="1" hangingPunct="1"/>
            <a:endParaRPr lang="zh-CN" alt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t3.baidu.com/it/u=1789114465,1373250511&amp;fm=0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心跳骤停的判断依据：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zh-CN" smtClean="0"/>
              <a:t> (1)</a:t>
            </a:r>
            <a:r>
              <a:rPr lang="zh-CN" altLang="en-US" smtClean="0"/>
              <a:t>意识丧失  可伴有短阵抽</a:t>
            </a:r>
          </a:p>
          <a:p>
            <a:pPr eaLnBrk="1" hangingPunct="1">
              <a:buFont typeface="Arial" charset="0"/>
              <a:buNone/>
            </a:pPr>
            <a:r>
              <a:rPr lang="en-US" altLang="zh-CN" smtClean="0"/>
              <a:t> (2)</a:t>
            </a:r>
            <a:r>
              <a:rPr lang="zh-CN" altLang="en-US" smtClean="0"/>
              <a:t>呼吸停止  呼吸完全停止或呈叹息样呼吸</a:t>
            </a:r>
          </a:p>
          <a:p>
            <a:pPr eaLnBrk="1" hangingPunct="1">
              <a:buFont typeface="Arial" charset="0"/>
              <a:buNone/>
            </a:pPr>
            <a:r>
              <a:rPr lang="en-US" altLang="zh-CN" smtClean="0"/>
              <a:t> (3)</a:t>
            </a:r>
            <a:r>
              <a:rPr lang="zh-CN" altLang="en-US" smtClean="0"/>
              <a:t>大动脉搏动消失，手指摸不到脉搏　</a:t>
            </a:r>
          </a:p>
          <a:p>
            <a:pPr eaLnBrk="1" hangingPunct="1">
              <a:buFont typeface="Arial" charset="0"/>
              <a:buNone/>
            </a:pPr>
            <a:r>
              <a:rPr lang="en-US" altLang="zh-CN" smtClean="0"/>
              <a:t> (4)</a:t>
            </a:r>
            <a:r>
              <a:rPr lang="zh-CN" altLang="en-US" smtClean="0"/>
              <a:t>其他表现   面色苍白或发绀，瞳孔散大，对光反射消失</a:t>
            </a:r>
          </a:p>
          <a:p>
            <a:pPr eaLnBrk="1" hangingPunct="1">
              <a:buFont typeface="Arial" charset="0"/>
              <a:buNone/>
            </a:pPr>
            <a:r>
              <a:rPr lang="en-US" altLang="zh-CN" smtClean="0"/>
              <a:t> (5)</a:t>
            </a:r>
            <a:r>
              <a:rPr lang="zh-CN" altLang="en-US" smtClean="0"/>
              <a:t>心电图表现  室颤，无脉室速、无脉搏性电活动或心搏停止</a:t>
            </a:r>
          </a:p>
          <a:p>
            <a:pPr eaLnBrk="1" hangingPunct="1">
              <a:buFont typeface="Arial" charset="0"/>
              <a:buNone/>
            </a:pPr>
            <a:r>
              <a:rPr lang="zh-CN" altLang="en-US" smtClean="0"/>
              <a:t>             遇有心跳呼吸停止的病人应在</a:t>
            </a:r>
            <a:r>
              <a:rPr lang="en-US" altLang="zh-CN" smtClean="0"/>
              <a:t>4-6</a:t>
            </a:r>
            <a:r>
              <a:rPr lang="zh-CN" altLang="en-US" smtClean="0"/>
              <a:t>分钟内立即开展心肺复苏术的急救。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t3.baidu.com/it/u=1789114465,1373250511&amp;fm=0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571744"/>
            <a:ext cx="7786742" cy="335758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zh-CN" altLang="en-US" sz="2100" dirty="0" smtClean="0"/>
              <a:t>按压位置：乳头连线之间的胸骨中断或靠近   胸骨末端上两横指处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zh-CN" altLang="en-US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zh-CN" altLang="en-US" sz="2100" dirty="0" smtClean="0"/>
              <a:t>按压频率：至少</a:t>
            </a:r>
            <a:r>
              <a:rPr lang="en-US" altLang="zh-CN" sz="2100" dirty="0" smtClean="0"/>
              <a:t>100</a:t>
            </a:r>
            <a:r>
              <a:rPr lang="zh-CN" altLang="en-US" sz="2100" dirty="0" smtClean="0"/>
              <a:t>次</a:t>
            </a:r>
            <a:r>
              <a:rPr lang="en-US" altLang="zh-CN" sz="2100" dirty="0" smtClean="0"/>
              <a:t>/min</a:t>
            </a:r>
            <a:r>
              <a:rPr lang="zh-CN" altLang="en-US" sz="2100" dirty="0" smtClean="0"/>
              <a:t>的速率平稳的按压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zh-CN" altLang="en-US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zh-CN" altLang="en-US" sz="2100" dirty="0" smtClean="0"/>
              <a:t>按压深度：成人按压深度至少为</a:t>
            </a:r>
            <a:r>
              <a:rPr lang="en-US" altLang="zh-CN" sz="2100" dirty="0" smtClean="0"/>
              <a:t>5cm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zh-CN" altLang="en-US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zh-CN" altLang="en-US" sz="2100" dirty="0" smtClean="0"/>
              <a:t>完全回弹：每次按压要求胸廓完全回弹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zh-CN" altLang="en-US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zh-CN" altLang="en-US" sz="2100" dirty="0" smtClean="0"/>
              <a:t>减少中断：尽量减少胸外按压中断的次数和时间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zh-CN" altLang="en-US" sz="2100" dirty="0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19250" y="18891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14348" y="1142984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胸外按压技术</a:t>
            </a:r>
          </a:p>
        </p:txBody>
      </p:sp>
      <p:pic>
        <p:nvPicPr>
          <p:cNvPr id="6" name="图片 5" descr="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500041"/>
            <a:ext cx="3714776" cy="1952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21508" name="Picture 2" descr="http://t3.baidu.com/it/u=1789114465,1373250511&amp;fm=0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/>
          </p:cNvSpPr>
          <p:nvPr/>
        </p:nvSpPr>
        <p:spPr bwMode="auto">
          <a:xfrm>
            <a:off x="468313" y="2060575"/>
            <a:ext cx="82804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zh-CN" altLang="en-US" sz="2100">
              <a:latin typeface="Calibri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00113" y="620713"/>
            <a:ext cx="532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人工呼吸开放气道手法</a:t>
            </a:r>
          </a:p>
        </p:txBody>
      </p:sp>
      <p:sp>
        <p:nvSpPr>
          <p:cNvPr id="2" name="内容占位符 2"/>
          <p:cNvSpPr>
            <a:spLocks/>
          </p:cNvSpPr>
          <p:nvPr/>
        </p:nvSpPr>
        <p:spPr bwMode="auto">
          <a:xfrm>
            <a:off x="2357422" y="1700213"/>
            <a:ext cx="6462728" cy="465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 dirty="0">
                <a:latin typeface="Calibri" pitchFamily="34" charset="0"/>
              </a:rPr>
              <a:t>仰头提颏法：（适用于没有头颈部损伤的病人）将病人平卧，一只手置于病人的前额，然后用手掌推头，使头后仰。一只手的手指置于下颏附近的下颌骨下方，提起下颌，使颏上抬。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100" dirty="0">
                <a:latin typeface="Calibri" pitchFamily="34" charset="0"/>
              </a:rPr>
              <a:t>      注意：切勿压迫下颚软组织，以防造成气道阻塞，切勿完全闭合病人的口腔而影响后面的人工呼吸（除非选择口对鼻人工呼吸的方法），如果病人有假牙且假牙松动，应将假牙取出以防脱落阻塞呼吸道。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 dirty="0">
                <a:latin typeface="Calibri" pitchFamily="34" charset="0"/>
              </a:rPr>
              <a:t>双手推颌法：（又称托下颌法，使用和确诊或怀疑有头颈部损伤的病人）操作者站在病人头部前侧，两手肘置于病人头部两侧平面上，抓住病人的下颌角并向上提，将下颌向前移动。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CN" sz="2100" dirty="0">
                <a:latin typeface="Calibri" pitchFamily="34" charset="0"/>
              </a:rPr>
              <a:t>      </a:t>
            </a:r>
            <a:r>
              <a:rPr lang="zh-CN" altLang="en-US" sz="2100" dirty="0">
                <a:latin typeface="Calibri" pitchFamily="34" charset="0"/>
              </a:rPr>
              <a:t>注意：这种技术对开放气道非常有效，但用口对口人工呼吸操作比较困难，且容易疲劳，因此采用此法开放气道并进行口对口人工呼吸时建议双人操作，操作时不可两侧转动或向后倾斜病人的头部，以免影响气道开放效果。</a:t>
            </a:r>
            <a:endParaRPr lang="en-US" altLang="zh-CN" sz="2100" dirty="0">
              <a:latin typeface="Calibri" pitchFamily="34" charset="0"/>
            </a:endParaRPr>
          </a:p>
        </p:txBody>
      </p:sp>
      <p:pic>
        <p:nvPicPr>
          <p:cNvPr id="8" name="图片 7" descr="7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000240"/>
            <a:ext cx="2328863" cy="1571636"/>
          </a:xfrm>
          <a:prstGeom prst="rect">
            <a:avLst/>
          </a:prstGeom>
        </p:spPr>
      </p:pic>
      <p:pic>
        <p:nvPicPr>
          <p:cNvPr id="9" name="图片 8" descr="7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572008"/>
            <a:ext cx="2320819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23556" name="Picture 2" descr="http://t3.baidu.com/it/u=1789114465,1373250511&amp;fm=0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/>
          </p:cNvSpPr>
          <p:nvPr/>
        </p:nvSpPr>
        <p:spPr bwMode="auto">
          <a:xfrm>
            <a:off x="468313" y="2060575"/>
            <a:ext cx="82804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zh-CN" altLang="en-US" sz="2100">
              <a:latin typeface="Calibri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00113" y="620713"/>
            <a:ext cx="532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按压及通气比率</a:t>
            </a:r>
          </a:p>
        </p:txBody>
      </p:sp>
      <p:sp>
        <p:nvSpPr>
          <p:cNvPr id="2" name="内容占位符 2"/>
          <p:cNvSpPr>
            <a:spLocks/>
          </p:cNvSpPr>
          <p:nvPr/>
        </p:nvSpPr>
        <p:spPr bwMode="auto">
          <a:xfrm>
            <a:off x="539750" y="1700213"/>
            <a:ext cx="82804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endParaRPr lang="en-US" altLang="zh-CN" sz="2100">
              <a:latin typeface="Calibri" pitchFamily="34" charset="0"/>
            </a:endParaRPr>
          </a:p>
        </p:txBody>
      </p:sp>
      <p:sp>
        <p:nvSpPr>
          <p:cNvPr id="4" name="内容占位符 2"/>
          <p:cNvSpPr>
            <a:spLocks/>
          </p:cNvSpPr>
          <p:nvPr/>
        </p:nvSpPr>
        <p:spPr bwMode="auto">
          <a:xfrm>
            <a:off x="539750" y="1700213"/>
            <a:ext cx="82804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>
                <a:latin typeface="Calibri" pitchFamily="34" charset="0"/>
              </a:rPr>
              <a:t>（一位施救者）：成人、儿童和婴儿的比率均为</a:t>
            </a:r>
            <a:r>
              <a:rPr lang="en-US" altLang="zh-CN" sz="2100">
                <a:latin typeface="Calibri" pitchFamily="34" charset="0"/>
              </a:rPr>
              <a:t>30:2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endParaRPr lang="zh-CN" altLang="en-US" sz="21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>
                <a:latin typeface="Calibri" pitchFamily="34" charset="0"/>
              </a:rPr>
              <a:t>（两位施救者）：成人比率是</a:t>
            </a:r>
            <a:r>
              <a:rPr lang="en-US" altLang="zh-CN" sz="2100">
                <a:latin typeface="Calibri" pitchFamily="34" charset="0"/>
              </a:rPr>
              <a:t>30:2</a:t>
            </a:r>
            <a:r>
              <a:rPr lang="zh-CN" altLang="en-US" sz="2100">
                <a:latin typeface="Calibri" pitchFamily="34" charset="0"/>
              </a:rPr>
              <a:t>，儿童和婴儿为</a:t>
            </a:r>
            <a:r>
              <a:rPr lang="en-US" altLang="zh-CN" sz="2100">
                <a:latin typeface="Calibri" pitchFamily="34" charset="0"/>
              </a:rPr>
              <a:t>15:2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endParaRPr lang="zh-CN" altLang="en-US" sz="21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>
                <a:latin typeface="Calibri" pitchFamily="34" charset="0"/>
              </a:rPr>
              <a:t>如果患者有脉搏而无呼吸，则按照</a:t>
            </a:r>
            <a:r>
              <a:rPr lang="en-US" altLang="zh-CN" sz="2100">
                <a:latin typeface="Calibri" pitchFamily="34" charset="0"/>
              </a:rPr>
              <a:t>10</a:t>
            </a:r>
            <a:r>
              <a:rPr lang="zh-CN" altLang="en-US" sz="2100">
                <a:latin typeface="Calibri" pitchFamily="34" charset="0"/>
              </a:rPr>
              <a:t>～</a:t>
            </a:r>
            <a:r>
              <a:rPr lang="en-US" altLang="zh-CN" sz="2100">
                <a:latin typeface="Calibri" pitchFamily="34" charset="0"/>
              </a:rPr>
              <a:t>12</a:t>
            </a:r>
            <a:r>
              <a:rPr lang="zh-CN" altLang="en-US" sz="2100">
                <a:latin typeface="Calibri" pitchFamily="34" charset="0"/>
              </a:rPr>
              <a:t>次</a:t>
            </a:r>
            <a:r>
              <a:rPr lang="en-US" altLang="zh-CN" sz="2100">
                <a:latin typeface="Calibri" pitchFamily="34" charset="0"/>
              </a:rPr>
              <a:t>/min</a:t>
            </a:r>
            <a:r>
              <a:rPr lang="zh-CN" altLang="en-US" sz="2100">
                <a:latin typeface="Calibri" pitchFamily="34" charset="0"/>
              </a:rPr>
              <a:t>的频率给予人工呼吸而不用胸外按压，但以上通气方式均需要每</a:t>
            </a:r>
            <a:r>
              <a:rPr lang="en-US" altLang="zh-CN" sz="2100">
                <a:latin typeface="Calibri" pitchFamily="34" charset="0"/>
              </a:rPr>
              <a:t>2</a:t>
            </a:r>
            <a:r>
              <a:rPr lang="zh-CN" altLang="en-US" sz="2100">
                <a:latin typeface="Calibri" pitchFamily="34" charset="0"/>
              </a:rPr>
              <a:t>分钟检查脉搏是否存在，如果脉搏消失，则按压与呼吸交替进行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endParaRPr lang="zh-CN" altLang="en-US" sz="21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>
                <a:latin typeface="Calibri" pitchFamily="34" charset="0"/>
              </a:rPr>
              <a:t>如果简历里高级气道，则按照</a:t>
            </a:r>
            <a:r>
              <a:rPr lang="en-US" altLang="zh-CN" sz="2100">
                <a:latin typeface="Calibri" pitchFamily="34" charset="0"/>
              </a:rPr>
              <a:t>8</a:t>
            </a:r>
            <a:r>
              <a:rPr lang="zh-CN" altLang="en-US" sz="2100">
                <a:latin typeface="Calibri" pitchFamily="34" charset="0"/>
              </a:rPr>
              <a:t>～</a:t>
            </a:r>
            <a:r>
              <a:rPr lang="en-US" altLang="zh-CN" sz="2100">
                <a:latin typeface="Calibri" pitchFamily="34" charset="0"/>
              </a:rPr>
              <a:t>10</a:t>
            </a:r>
            <a:r>
              <a:rPr lang="zh-CN" altLang="en-US" sz="2100">
                <a:latin typeface="Calibri" pitchFamily="34" charset="0"/>
              </a:rPr>
              <a:t>次</a:t>
            </a:r>
            <a:r>
              <a:rPr lang="en-US" altLang="zh-CN" sz="2100">
                <a:latin typeface="Calibri" pitchFamily="34" charset="0"/>
              </a:rPr>
              <a:t>min</a:t>
            </a:r>
            <a:r>
              <a:rPr lang="zh-CN" altLang="en-US" sz="2100">
                <a:latin typeface="Calibri" pitchFamily="34" charset="0"/>
              </a:rPr>
              <a:t>的频率给予人工呼吸而不用胸外按压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endParaRPr lang="zh-CN" altLang="en-US" sz="21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CN" altLang="en-US" sz="2100">
                <a:latin typeface="Calibri" pitchFamily="34" charset="0"/>
              </a:rPr>
              <a:t>如果可能，请每</a:t>
            </a:r>
            <a:r>
              <a:rPr lang="en-US" altLang="zh-CN" sz="2100">
                <a:latin typeface="Calibri" pitchFamily="34" charset="0"/>
              </a:rPr>
              <a:t>2</a:t>
            </a:r>
            <a:r>
              <a:rPr lang="zh-CN" altLang="en-US" sz="2100">
                <a:latin typeface="Calibri" pitchFamily="34" charset="0"/>
              </a:rPr>
              <a:t>分钟交换按压角色，避免疲劳导致按压正确率下降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http://pica.nipic.com/2007-10-14/2007101421575865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心肺复苏操作步骤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>
          <a:xfrm>
            <a:off x="1714480" y="1214438"/>
            <a:ext cx="7429520" cy="5214937"/>
          </a:xfrm>
        </p:spPr>
        <p:txBody>
          <a:bodyPr/>
          <a:lstStyle/>
          <a:p>
            <a:pPr eaLnBrk="1" hangingPunct="1"/>
            <a:endParaRPr lang="zh-CN" altLang="en-US" sz="1800" dirty="0" smtClean="0"/>
          </a:p>
          <a:p>
            <a:pPr eaLnBrk="1" hangingPunct="1"/>
            <a:r>
              <a:rPr lang="zh-CN" altLang="en-US" sz="1800" dirty="0" smtClean="0"/>
              <a:t>判断环境安全程度，排除危险因素</a:t>
            </a:r>
          </a:p>
          <a:p>
            <a:pPr eaLnBrk="1" hangingPunct="1"/>
            <a:r>
              <a:rPr lang="zh-CN" altLang="en-US" sz="1800" dirty="0" smtClean="0"/>
              <a:t>判断病人的意识：轻摇或轻拍病人肩部并大声呼唤：喂</a:t>
            </a:r>
            <a:r>
              <a:rPr lang="zh-CN" altLang="en-US" sz="1800" dirty="0" smtClean="0"/>
              <a:t>！</a:t>
            </a:r>
            <a:r>
              <a:rPr lang="zh-CN" altLang="en-US" sz="1800" dirty="0" smtClean="0"/>
              <a:t>你</a:t>
            </a:r>
            <a:r>
              <a:rPr lang="zh-CN" altLang="en-US" sz="1800" dirty="0" smtClean="0"/>
              <a:t>怎么</a:t>
            </a:r>
            <a:r>
              <a:rPr lang="zh-CN" altLang="en-US" sz="1800" dirty="0" smtClean="0"/>
              <a:t>啦？发生什么事啦？</a:t>
            </a:r>
          </a:p>
          <a:p>
            <a:pPr eaLnBrk="1" hangingPunct="1"/>
            <a:r>
              <a:rPr lang="zh-CN" altLang="en-US" sz="1800" dirty="0" smtClean="0"/>
              <a:t>快速判断呼吸：在检查意识的同时检查是否有呼吸，用不超过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秒德时间观察患者胸部起伏、感觉鼻孔气流，如发现病人无意识并且吴呼吸或无正常呼吸（即仅有喘息），即假设病人发生了心脏骤停</a:t>
            </a:r>
          </a:p>
          <a:p>
            <a:pPr eaLnBrk="1" hangingPunct="1"/>
            <a:r>
              <a:rPr lang="zh-CN" altLang="en-US" sz="1800" dirty="0" smtClean="0"/>
              <a:t>呼救：如果病人没有意识和呼吸，应立即拨打</a:t>
            </a:r>
            <a:r>
              <a:rPr lang="en-US" altLang="zh-CN" sz="1800" dirty="0" smtClean="0"/>
              <a:t>120</a:t>
            </a:r>
            <a:r>
              <a:rPr lang="zh-CN" altLang="en-US" sz="1800" dirty="0" smtClean="0"/>
              <a:t>呼救</a:t>
            </a:r>
          </a:p>
          <a:p>
            <a:pPr eaLnBrk="1" hangingPunct="1"/>
            <a:r>
              <a:rPr lang="zh-CN" altLang="en-US" sz="1800" dirty="0" smtClean="0"/>
              <a:t>判断脉搏：如果你受过专业训练，可以通过触摸颈动脉的方法检查脉搏，颈动脉在气管两旁，喉结与邻近的肌肉之间，用食指和中指摸到患者的喉结向自己这一侧滑下约</a:t>
            </a:r>
            <a:r>
              <a:rPr lang="en-US" altLang="zh-CN" sz="1800" dirty="0" smtClean="0"/>
              <a:t>2cm,</a:t>
            </a:r>
            <a:r>
              <a:rPr lang="zh-CN" altLang="en-US" sz="1800" dirty="0" smtClean="0"/>
              <a:t>触摸时间不超过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秒钟</a:t>
            </a:r>
          </a:p>
          <a:p>
            <a:pPr eaLnBrk="1" hangingPunct="1"/>
            <a:r>
              <a:rPr lang="zh-CN" altLang="en-US" sz="1800" dirty="0" smtClean="0"/>
              <a:t>立刻心肺复苏：如果患者没有意识，没有呼吸，没有脉搏，应立即开始心肺复苏</a:t>
            </a:r>
          </a:p>
          <a:p>
            <a:pPr eaLnBrk="1" hangingPunct="1"/>
            <a:r>
              <a:rPr lang="zh-CN" altLang="en-US" sz="1800" dirty="0" smtClean="0"/>
              <a:t>及早除颤：如果取得</a:t>
            </a:r>
            <a:r>
              <a:rPr lang="en-US" altLang="zh-CN" sz="1800" dirty="0" smtClean="0"/>
              <a:t>AED</a:t>
            </a:r>
            <a:r>
              <a:rPr lang="zh-CN" altLang="en-US" sz="1800" dirty="0" smtClean="0"/>
              <a:t>，应立即进行除颤，除颤完成后立即从按压开始</a:t>
            </a:r>
            <a:r>
              <a:rPr lang="en-US" altLang="zh-CN" sz="1800" dirty="0" smtClean="0"/>
              <a:t>CPR</a:t>
            </a:r>
          </a:p>
        </p:txBody>
      </p:sp>
      <p:pic>
        <p:nvPicPr>
          <p:cNvPr id="5" name="图片 4" descr="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28736"/>
            <a:ext cx="1428760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http://pica.nipic.com/2007-12-24/20071224134551279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457200" y="1928813"/>
            <a:ext cx="6994525" cy="1428750"/>
          </a:xfrm>
        </p:spPr>
        <p:txBody>
          <a:bodyPr/>
          <a:lstStyle/>
          <a:p>
            <a:pPr algn="ctr" eaLnBrk="1" hangingPunct="1"/>
            <a:r>
              <a:rPr lang="zh-CN" altLang="en-US" smtClean="0"/>
              <a:t>谢谢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706</Words>
  <Application>Microsoft Office PowerPoint</Application>
  <PresentationFormat>全屏显示(4:3)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心肺复苏术   </vt:lpstr>
      <vt:lpstr>心肺复苏术的介绍</vt:lpstr>
      <vt:lpstr>心跳骤停的判断依据：</vt:lpstr>
      <vt:lpstr>幻灯片 4</vt:lpstr>
      <vt:lpstr>幻灯片 5</vt:lpstr>
      <vt:lpstr>幻灯片 6</vt:lpstr>
      <vt:lpstr>心肺复苏操作步骤</vt:lpstr>
      <vt:lpstr>幻灯片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lenovo'</dc:creator>
  <cp:lastModifiedBy>lenovo'</cp:lastModifiedBy>
  <cp:revision>58</cp:revision>
  <dcterms:created xsi:type="dcterms:W3CDTF">2012-03-27T06:33:46Z</dcterms:created>
  <dcterms:modified xsi:type="dcterms:W3CDTF">2012-05-24T06:10:01Z</dcterms:modified>
</cp:coreProperties>
</file>